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354" r:id="rId13"/>
    <p:sldId id="355" r:id="rId14"/>
    <p:sldId id="290" r:id="rId15"/>
    <p:sldId id="291" r:id="rId16"/>
    <p:sldId id="293" r:id="rId17"/>
    <p:sldId id="294" r:id="rId18"/>
    <p:sldId id="349" r:id="rId19"/>
    <p:sldId id="350" r:id="rId20"/>
    <p:sldId id="295" r:id="rId21"/>
    <p:sldId id="352" r:id="rId22"/>
    <p:sldId id="296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10" r:id="rId34"/>
    <p:sldId id="311" r:id="rId35"/>
    <p:sldId id="312" r:id="rId36"/>
    <p:sldId id="313" r:id="rId37"/>
    <p:sldId id="340" r:id="rId38"/>
    <p:sldId id="339" r:id="rId39"/>
    <p:sldId id="314" r:id="rId40"/>
    <p:sldId id="331" r:id="rId41"/>
    <p:sldId id="332" r:id="rId42"/>
    <p:sldId id="346" r:id="rId43"/>
    <p:sldId id="315" r:id="rId44"/>
    <p:sldId id="333" r:id="rId45"/>
    <p:sldId id="325" r:id="rId46"/>
    <p:sldId id="341" r:id="rId47"/>
    <p:sldId id="347" r:id="rId48"/>
    <p:sldId id="348" r:id="rId49"/>
    <p:sldId id="318" r:id="rId50"/>
    <p:sldId id="319" r:id="rId51"/>
    <p:sldId id="320" r:id="rId52"/>
    <p:sldId id="321" r:id="rId53"/>
    <p:sldId id="322" r:id="rId54"/>
    <p:sldId id="336" r:id="rId55"/>
    <p:sldId id="25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/>
    <p:restoredTop sz="94724"/>
  </p:normalViewPr>
  <p:slideViewPr>
    <p:cSldViewPr snapToGrid="0" snapToObjects="1">
      <p:cViewPr varScale="1">
        <p:scale>
          <a:sx n="132" d="100"/>
          <a:sy n="132" d="100"/>
        </p:scale>
        <p:origin x="1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6: DevOps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>
                <a:solidFill>
                  <a:schemeClr val="bg1"/>
                </a:solidFill>
                <a:latin typeface="+mn-lt"/>
              </a:rPr>
              <a:t>3 pillars of DevOps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9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 Culture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/>
              <a:t>Developing a </a:t>
            </a:r>
            <a:r>
              <a:rPr lang="en-US" i="1" dirty="0" err="1"/>
              <a:t>DevOps</a:t>
            </a:r>
            <a:r>
              <a:rPr lang="en-US" i="1" dirty="0"/>
              <a:t> culture is the hard part!</a:t>
            </a:r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Build a service, not software.</a:t>
            </a:r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Both</a:t>
            </a:r>
            <a:r>
              <a:rPr lang="en-US" dirty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mantra: Automate</a:t>
            </a:r>
            <a:r>
              <a:rPr lang="en-US" sz="1800" dirty="0"/>
              <a:t> (almost)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treats software development and running a service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Once again, </a:t>
            </a:r>
            <a:r>
              <a:rPr lang="en-US" dirty="0" err="1"/>
              <a:t>DevOps</a:t>
            </a:r>
            <a:r>
              <a:rPr lang="en-US" dirty="0"/>
              <a:t> adopts lessons from Lean</a:t>
            </a:r>
          </a:p>
          <a:p>
            <a:pPr lvl="1"/>
            <a:r>
              <a:rPr lang="en-US" dirty="0"/>
              <a:t>W. Edwards Deming: “Cease dependence on inspection to achieve quality. Build quality into the product.”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companies focus their efforts on finding defects versus preventing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Testing Pyramid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Why does shifting left improve quality and reduce costs in software development?</a:t>
            </a:r>
          </a:p>
          <a:p>
            <a:endParaRPr lang="en-US" dirty="0"/>
          </a:p>
          <a:p>
            <a:pPr lvl="1"/>
            <a:r>
              <a:rPr lang="en-US" dirty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DevOps</a:t>
            </a:r>
            <a:r>
              <a:rPr lang="en-US" dirty="0"/>
              <a:t> really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Operations staff have been automating system configurations for decades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PXE boots</a:t>
            </a:r>
          </a:p>
          <a:p>
            <a:pPr lvl="1"/>
            <a:r>
              <a:rPr lang="en-US" dirty="0" err="1"/>
              <a:t>VMWare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  <a:p>
            <a:r>
              <a:rPr lang="en-US" dirty="0"/>
              <a:t>Developers have also been automating software releases as well. </a:t>
            </a:r>
          </a:p>
          <a:p>
            <a:pPr lvl="1"/>
            <a:r>
              <a:rPr lang="en-US" dirty="0"/>
              <a:t>Make, Ant, CVS</a:t>
            </a:r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DevOps builds upon decades of practices.</a:t>
            </a:r>
          </a:p>
          <a:p>
            <a:pPr lvl="1"/>
            <a:endParaRPr lang="is-IS" dirty="0"/>
          </a:p>
          <a:p>
            <a:r>
              <a:rPr lang="is-IS" dirty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/>
              <a:t>Originated as part of Extreme Programming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software is broken until somebody proves it 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hell”.</a:t>
            </a:r>
          </a:p>
          <a:p>
            <a:pPr lvl="1"/>
            <a:endParaRPr lang="en-US" dirty="0"/>
          </a:p>
          <a:p>
            <a:r>
              <a:rPr lang="en-US" dirty="0"/>
              <a:t>Benefit: deliver faster software changes with fewer bugs (which are caught earlier).</a:t>
            </a:r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one branch.</a:t>
            </a:r>
          </a:p>
          <a:p>
            <a:endParaRPr lang="en-US" dirty="0"/>
          </a:p>
          <a:p>
            <a:r>
              <a:rPr lang="en-US" dirty="0"/>
              <a:t>Code is built at every check-in.</a:t>
            </a:r>
          </a:p>
          <a:p>
            <a:endParaRPr lang="en-US" dirty="0"/>
          </a:p>
          <a:p>
            <a:r>
              <a:rPr lang="en-US" dirty="0"/>
              <a:t>Code is unit tested at every check-in.</a:t>
            </a:r>
          </a:p>
          <a:p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Developers get fast feedback from build – does it still work?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a test environment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Toggle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about features that take a long time to develop?</a:t>
            </a:r>
          </a:p>
          <a:p>
            <a:endParaRPr lang="en-US" dirty="0"/>
          </a:p>
          <a:p>
            <a:pPr lvl="1"/>
            <a:r>
              <a:rPr lang="en-US" dirty="0"/>
              <a:t>Work-in-progress features are deployed in releases. WHAT??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 configuration file to hide/disable the feature in production.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/>
              <a:t>It’s automated Continuous Integration.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approach to infrastructure automation based on practices used in software development.</a:t>
            </a:r>
          </a:p>
          <a:p>
            <a:pPr lvl="1"/>
            <a:r>
              <a:rPr lang="en-US" dirty="0"/>
              <a:t>Versionable, Testable, Repeatable</a:t>
            </a:r>
          </a:p>
          <a:p>
            <a:pPr lvl="1"/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Infrastructure supports change and is no longer an obstacle.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change is routine.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You never know when you’ll need it.</a:t>
            </a:r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+ </a:t>
            </a:r>
            <a:r>
              <a:rPr lang="en-US" dirty="0" err="1"/>
              <a:t>Logstash</a:t>
            </a:r>
            <a:r>
              <a:rPr lang="en-US" dirty="0"/>
              <a:t> + </a:t>
            </a:r>
            <a:r>
              <a:rPr lang="en-US" dirty="0" err="1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Identify Key Performance Indicators (KPIs) that measure:</a:t>
            </a:r>
          </a:p>
          <a:p>
            <a:pPr lvl="1"/>
            <a:r>
              <a:rPr lang="en-US" dirty="0"/>
              <a:t>Business: revenue, # orders, # support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Operations: Change error rate, incidents, </a:t>
            </a:r>
            <a:r>
              <a:rPr lang="en-US" dirty="0" err="1"/>
              <a:t>ptime</a:t>
            </a:r>
            <a:r>
              <a:rPr lang="en-US" dirty="0"/>
              <a:t>, response latency</a:t>
            </a:r>
          </a:p>
          <a:p>
            <a:pPr lvl="1"/>
            <a:endParaRPr lang="en-US" dirty="0"/>
          </a:p>
          <a:p>
            <a:r>
              <a:rPr lang="en-US" dirty="0"/>
              <a:t>Generate notifications to alert staff on service health issues.</a:t>
            </a:r>
          </a:p>
          <a:p>
            <a:pPr lvl="1"/>
            <a:r>
              <a:rPr lang="en-US" dirty="0"/>
              <a:t>Weed out non-actionable notifications (log but don’t email).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&amp;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Metrics drive decision-making in high performing </a:t>
            </a:r>
            <a:r>
              <a:rPr lang="en-US" dirty="0" err="1"/>
              <a:t>DevOps</a:t>
            </a:r>
            <a:r>
              <a:rPr lang="en-US" dirty="0"/>
              <a:t> organizations.</a:t>
            </a:r>
          </a:p>
          <a:p>
            <a:pPr lvl="1"/>
            <a:r>
              <a:rPr lang="en-US" dirty="0"/>
              <a:t>People perceive the world differently based </a:t>
            </a:r>
            <a:br>
              <a:rPr lang="en-US" dirty="0"/>
            </a:br>
            <a:r>
              <a:rPr lang="en-US" dirty="0"/>
              <a:t>on experiences and biases.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our technical solutions </a:t>
            </a:r>
            <a:br>
              <a:rPr lang="en-US" dirty="0"/>
            </a:br>
            <a:r>
              <a:rPr lang="en-US" dirty="0"/>
              <a:t>are educated guesses.</a:t>
            </a:r>
          </a:p>
          <a:p>
            <a:pPr lvl="2"/>
            <a:r>
              <a:rPr lang="en-US" dirty="0"/>
              <a:t>“I think if we add more memory the </a:t>
            </a:r>
            <a:br>
              <a:rPr lang="en-US" dirty="0"/>
            </a:br>
            <a:r>
              <a:rPr lang="en-US" dirty="0"/>
              <a:t>app performance will improve.”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DevOps</a:t>
            </a:r>
            <a:r>
              <a:rPr lang="en-US" dirty="0"/>
              <a:t> uses metrics to support recommendations.</a:t>
            </a:r>
          </a:p>
          <a:p>
            <a:pPr lvl="2"/>
            <a:r>
              <a:rPr lang="en-US" dirty="0"/>
              <a:t>Any recommendation not supported by data is considered a guess and is therefore risky.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Culture is the hard part, tooling is easy in comparison.</a:t>
            </a:r>
          </a:p>
          <a:p>
            <a:endParaRPr lang="en-US" dirty="0"/>
          </a:p>
          <a:p>
            <a:r>
              <a:rPr lang="en-US" dirty="0"/>
              <a:t>Focus on optimizing the system to incrementally improve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Study for </a:t>
            </a:r>
            <a:r>
              <a:rPr lang="en-US"/>
              <a:t>Midterm Challenge</a:t>
            </a:r>
          </a:p>
          <a:p>
            <a:endParaRPr lang="en-US" dirty="0"/>
          </a:p>
          <a:p>
            <a:r>
              <a:rPr lang="en-US" dirty="0"/>
              <a:t>Due at Week 8 lecture:</a:t>
            </a:r>
          </a:p>
          <a:p>
            <a:pPr lvl="1"/>
            <a:r>
              <a:rPr lang="en-US" dirty="0"/>
              <a:t>Assignment 6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5 &amp; 6</a:t>
            </a:r>
          </a:p>
          <a:p>
            <a:pPr lvl="1"/>
            <a:r>
              <a:rPr lang="en-US" dirty="0"/>
              <a:t>Watch lecture 8 video recordings</a:t>
            </a:r>
          </a:p>
          <a:p>
            <a:pPr lvl="1"/>
            <a:endParaRPr lang="en-US" dirty="0"/>
          </a:p>
          <a:p>
            <a:r>
              <a:rPr lang="en-US" dirty="0"/>
              <a:t>Good luck next week!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scrum stories...</a:t>
            </a:r>
          </a:p>
          <a:p>
            <a:endParaRPr lang="en-US" dirty="0"/>
          </a:p>
          <a:p>
            <a:r>
              <a:rPr lang="en-US" dirty="0"/>
              <a:t>Operations success is measured by service uptime and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49" y="2524125"/>
            <a:ext cx="2780543" cy="273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Slippery Slope of </a:t>
            </a:r>
            <a:br>
              <a:rPr lang="en-US" dirty="0"/>
            </a:br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Change is risky but constant change is the cost of doing business in IT.</a:t>
            </a:r>
          </a:p>
          <a:p>
            <a:endParaRPr lang="en-US" dirty="0"/>
          </a:p>
          <a:p>
            <a:r>
              <a:rPr lang="en-US" dirty="0"/>
              <a:t>Because of this risk, we try not to make changes very often.</a:t>
            </a:r>
          </a:p>
          <a:p>
            <a:endParaRPr lang="en-US" dirty="0"/>
          </a:p>
          <a:p>
            <a:r>
              <a:rPr lang="en-US" dirty="0"/>
              <a:t>But the longer we wait to make </a:t>
            </a:r>
            <a:br>
              <a:rPr lang="en-US" dirty="0"/>
            </a:br>
            <a:r>
              <a:rPr lang="en-US" dirty="0"/>
              <a:t>changes, the more things we inevitably have </a:t>
            </a:r>
            <a:br>
              <a:rPr lang="en-US" dirty="0"/>
            </a:br>
            <a:r>
              <a:rPr lang="en-US" dirty="0"/>
              <a:t>to change.</a:t>
            </a:r>
          </a:p>
          <a:p>
            <a:endParaRPr lang="en-US" dirty="0"/>
          </a:p>
          <a:p>
            <a:r>
              <a:rPr lang="en-US" dirty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13988</TotalTime>
  <Words>2090</Words>
  <Application>Microsoft Macintosh PowerPoint</Application>
  <PresentationFormat>On-screen Show (4:3)</PresentationFormat>
  <Paragraphs>344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Segoe UI</vt:lpstr>
      <vt:lpstr>Segoe UI Semilight</vt:lpstr>
      <vt:lpstr>Office Theme</vt:lpstr>
      <vt:lpstr>DevOps &amp; Cloud Infrastructure SEIS 665 Week 6: DevOps Practices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Common DevOps Misconceptions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219</cp:revision>
  <dcterms:created xsi:type="dcterms:W3CDTF">2016-04-01T03:52:31Z</dcterms:created>
  <dcterms:modified xsi:type="dcterms:W3CDTF">2018-08-19T17:08:10Z</dcterms:modified>
</cp:coreProperties>
</file>